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y="5143500" cx="9144000"/>
  <p:notesSz cx="6858000" cy="9144000"/>
  <p:embeddedFontLst>
    <p:embeddedFont>
      <p:font typeface="Montserrat"/>
      <p:regular r:id="rId45"/>
      <p:bold r:id="rId46"/>
      <p:italic r:id="rId47"/>
      <p:boldItalic r:id="rId48"/>
    </p:embeddedFont>
    <p:embeddedFont>
      <p:font typeface="Lato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A668300-7519-413D-BC8F-D0A4D9046FAC}">
  <a:tblStyle styleId="{1A668300-7519-413D-BC8F-D0A4D9046F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font" Target="fonts/Montserrat-bold.fntdata"/><Relationship Id="rId45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Montserrat-boldItalic.fntdata"/><Relationship Id="rId47" Type="http://schemas.openxmlformats.org/officeDocument/2006/relationships/font" Target="fonts/Montserrat-italic.fntdata"/><Relationship Id="rId49" Type="http://schemas.openxmlformats.org/officeDocument/2006/relationships/font" Target="fonts/Lato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Lato-italic.fntdata"/><Relationship Id="rId50" Type="http://schemas.openxmlformats.org/officeDocument/2006/relationships/font" Target="fonts/Lato-bold.fntdata"/><Relationship Id="rId52" Type="http://schemas.openxmlformats.org/officeDocument/2006/relationships/font" Target="fonts/Lato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b5c3904b78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b5c3904b78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b5c3904b78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b5c3904b78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b5c3904b78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b5c3904b78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bbb1083225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bbb1083225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bbb108322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bbb108322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bbc6b6ee2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bbc6b6ee2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bbc6b6ee2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bbc6b6ee2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bbb1083225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bbb1083225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bbc6b6ee2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bbc6b6ee2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bae78591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bae78591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c171a5a8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c171a5a8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bae785910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bae785910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bae785910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bae785910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bae785910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bae785910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bc2aacbbb0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bc2aacbbb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bb0b45d5d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bb0b45d5d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ba2cc9ed92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ba2cc9ed92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bb0b45d5d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bb0b45d5d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ba2cc9ed9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ba2cc9ed9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bb0b45d5da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bb0b45d5d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ba2cc9ed92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ba2cc9ed9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ba2cc9ed92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ba2cc9ed9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ba2cc9ed92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ba2cc9ed92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ba2cc9ed9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ba2cc9ed9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ba2cc9ed92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ba2cc9ed9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ba2cc9ed92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ba2cc9ed92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ba2cc9ed92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ba2cc9ed92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ba2cc9ed92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ba2cc9ed92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bc171a5a8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bc171a5a8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bc2739e8a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bc2739e8a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bc171a5a8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bc171a5a8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https://www.rapidtables.com/tools/bar-graph.html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b8905d1c05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b8905d1c05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955b1f8d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b955b1f8d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bb77531fa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bb77531fa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bc2739e8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bc2739e8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5c3904b7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5c3904b7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bb0b45d5d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bb0b45d5d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36.png"/><Relationship Id="rId5" Type="http://schemas.openxmlformats.org/officeDocument/2006/relationships/image" Target="../media/image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Relationship Id="rId4" Type="http://schemas.openxmlformats.org/officeDocument/2006/relationships/image" Target="../media/image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14.jpg"/><Relationship Id="rId5" Type="http://schemas.openxmlformats.org/officeDocument/2006/relationships/image" Target="../media/image2.jpg"/><Relationship Id="rId6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Relationship Id="rId4" Type="http://schemas.openxmlformats.org/officeDocument/2006/relationships/image" Target="../media/image3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29.png"/><Relationship Id="rId6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jpg"/><Relationship Id="rId4" Type="http://schemas.openxmlformats.org/officeDocument/2006/relationships/image" Target="../media/image26.png"/><Relationship Id="rId5" Type="http://schemas.openxmlformats.org/officeDocument/2006/relationships/image" Target="../media/image25.png"/><Relationship Id="rId6" Type="http://schemas.openxmlformats.org/officeDocument/2006/relationships/image" Target="../media/image39.png"/><Relationship Id="rId7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Relationship Id="rId4" Type="http://schemas.openxmlformats.org/officeDocument/2006/relationships/image" Target="../media/image1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jpg"/><Relationship Id="rId4" Type="http://schemas.openxmlformats.org/officeDocument/2006/relationships/image" Target="../media/image31.png"/><Relationship Id="rId5" Type="http://schemas.openxmlformats.org/officeDocument/2006/relationships/image" Target="../media/image27.png"/><Relationship Id="rId6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Relationship Id="rId4" Type="http://schemas.openxmlformats.org/officeDocument/2006/relationships/image" Target="../media/image1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jpg"/><Relationship Id="rId4" Type="http://schemas.openxmlformats.org/officeDocument/2006/relationships/image" Target="../media/image34.png"/><Relationship Id="rId5" Type="http://schemas.openxmlformats.org/officeDocument/2006/relationships/image" Target="../media/image12.png"/><Relationship Id="rId6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jpg"/><Relationship Id="rId4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Relationship Id="rId4" Type="http://schemas.openxmlformats.org/officeDocument/2006/relationships/image" Target="../media/image32.png"/><Relationship Id="rId5" Type="http://schemas.openxmlformats.org/officeDocument/2006/relationships/image" Target="../media/image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Relationship Id="rId4" Type="http://schemas.openxmlformats.org/officeDocument/2006/relationships/image" Target="../media/image37.png"/><Relationship Id="rId5" Type="http://schemas.openxmlformats.org/officeDocument/2006/relationships/image" Target="../media/image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png"/><Relationship Id="rId4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045600" y="1031075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CtrlFlow</a:t>
            </a:r>
            <a:endParaRPr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3104325" y="2974350"/>
            <a:ext cx="48099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919"/>
              <a:t>Group 17</a:t>
            </a:r>
            <a:r>
              <a:rPr lang="en" sz="4319"/>
              <a:t> </a:t>
            </a:r>
            <a:endParaRPr sz="4319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30"/>
              <a:t>Yoseph Hassan</a:t>
            </a:r>
            <a:endParaRPr sz="303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30"/>
              <a:t>Muhamad Elassar</a:t>
            </a:r>
            <a:endParaRPr sz="303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30"/>
              <a:t>Joseph Mansy</a:t>
            </a:r>
            <a:endParaRPr sz="303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30"/>
              <a:t>Vinh Tran</a:t>
            </a:r>
            <a:endParaRPr sz="303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Design</a:t>
            </a:r>
            <a:endParaRPr/>
          </a:p>
        </p:txBody>
      </p:sp>
      <p:pic>
        <p:nvPicPr>
          <p:cNvPr id="203" name="Google Shape;2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6948" y="1401250"/>
            <a:ext cx="5327077" cy="29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2"/>
          <p:cNvSpPr txBox="1"/>
          <p:nvPr>
            <p:ph idx="1" type="body"/>
          </p:nvPr>
        </p:nvSpPr>
        <p:spPr>
          <a:xfrm>
            <a:off x="1297500" y="1563625"/>
            <a:ext cx="2906100" cy="31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Central IoT Hub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Temperature Sensors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Controllable Air Vents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Cloud Services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Mobile Application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Miniature Model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Peltier Effect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Embedded System Architecture</a:t>
            </a:r>
            <a:endParaRPr/>
          </a:p>
        </p:txBody>
      </p:sp>
      <p:pic>
        <p:nvPicPr>
          <p:cNvPr id="211" name="Google Shape;21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9175" y="1561675"/>
            <a:ext cx="4729500" cy="259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3"/>
          <p:cNvSpPr txBox="1"/>
          <p:nvPr>
            <p:ph idx="1" type="body"/>
          </p:nvPr>
        </p:nvSpPr>
        <p:spPr>
          <a:xfrm>
            <a:off x="1297500" y="1563625"/>
            <a:ext cx="2871600" cy="31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Hub is central control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Interfaces with cloud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Reduces costs of </a:t>
            </a:r>
            <a:r>
              <a:rPr lang="en"/>
              <a:t>peripherals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100"/>
              <a:t>Peripherals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Much Lower cost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Directly communicates only with the hub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Thermoelectric Cooling </a:t>
            </a:r>
            <a:endParaRPr/>
          </a:p>
        </p:txBody>
      </p:sp>
      <p:sp>
        <p:nvSpPr>
          <p:cNvPr id="219" name="Google Shape;219;p24"/>
          <p:cNvSpPr txBox="1"/>
          <p:nvPr>
            <p:ph idx="1" type="body"/>
          </p:nvPr>
        </p:nvSpPr>
        <p:spPr>
          <a:xfrm>
            <a:off x="93975" y="1567550"/>
            <a:ext cx="28914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Rather than Integrating in a full scale home it was best to apply the system in a miniature model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Peltier Units allow for a close analog to the heat pump in an AC unit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Allows for a presentable small scale model of the system</a:t>
            </a:r>
            <a:endParaRPr/>
          </a:p>
        </p:txBody>
      </p:sp>
      <p:pic>
        <p:nvPicPr>
          <p:cNvPr id="220" name="Google Shape;2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/>
          <p:cNvPicPr preferRelativeResize="0"/>
          <p:nvPr/>
        </p:nvPicPr>
        <p:blipFill rotWithShape="1">
          <a:blip r:embed="rId4">
            <a:alphaModFix/>
          </a:blip>
          <a:srcRect b="0" l="12879" r="12061" t="0"/>
          <a:stretch/>
        </p:blipFill>
        <p:spPr>
          <a:xfrm>
            <a:off x="6056825" y="1567550"/>
            <a:ext cx="2947190" cy="294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4"/>
          <p:cNvPicPr preferRelativeResize="0"/>
          <p:nvPr/>
        </p:nvPicPr>
        <p:blipFill rotWithShape="1">
          <a:blip r:embed="rId5">
            <a:alphaModFix/>
          </a:blip>
          <a:srcRect b="0" l="13774" r="15837" t="0"/>
          <a:stretch/>
        </p:blipFill>
        <p:spPr>
          <a:xfrm>
            <a:off x="3107025" y="1567538"/>
            <a:ext cx="2763375" cy="294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"/>
          <p:cNvSpPr txBox="1"/>
          <p:nvPr>
            <p:ph type="title"/>
          </p:nvPr>
        </p:nvSpPr>
        <p:spPr>
          <a:xfrm>
            <a:off x="1297500" y="2114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Significant choices &amp; decisions</a:t>
            </a:r>
            <a:endParaRPr/>
          </a:p>
        </p:txBody>
      </p:sp>
      <p:sp>
        <p:nvSpPr>
          <p:cNvPr id="228" name="Google Shape;228;p25"/>
          <p:cNvSpPr txBox="1"/>
          <p:nvPr>
            <p:ph idx="1" type="body"/>
          </p:nvPr>
        </p:nvSpPr>
        <p:spPr>
          <a:xfrm>
            <a:off x="1297500" y="2813075"/>
            <a:ext cx="70389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Vinh Tran</a:t>
            </a:r>
            <a:endParaRPr/>
          </a:p>
        </p:txBody>
      </p:sp>
      <p:cxnSp>
        <p:nvCxnSpPr>
          <p:cNvPr id="229" name="Google Shape;229;p25"/>
          <p:cNvCxnSpPr/>
          <p:nvPr/>
        </p:nvCxnSpPr>
        <p:spPr>
          <a:xfrm>
            <a:off x="1263375" y="2693650"/>
            <a:ext cx="7038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 txBox="1"/>
          <p:nvPr>
            <p:ph type="title"/>
          </p:nvPr>
        </p:nvSpPr>
        <p:spPr>
          <a:xfrm>
            <a:off x="1046075" y="393750"/>
            <a:ext cx="72903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Connection </a:t>
            </a:r>
            <a:r>
              <a:rPr lang="en"/>
              <a:t>consideration</a:t>
            </a:r>
            <a:r>
              <a:rPr lang="en"/>
              <a:t>: Zigbee</a:t>
            </a:r>
            <a:endParaRPr/>
          </a:p>
        </p:txBody>
      </p:sp>
      <p:sp>
        <p:nvSpPr>
          <p:cNvPr id="235" name="Google Shape;235;p26"/>
          <p:cNvSpPr txBox="1"/>
          <p:nvPr>
            <p:ph idx="1" type="body"/>
          </p:nvPr>
        </p:nvSpPr>
        <p:spPr>
          <a:xfrm>
            <a:off x="668675" y="1427375"/>
            <a:ext cx="38817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Mesh topology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Requires a gateway device (aka Zigbee hub) to integrate to cloud. Gateway device also act as a coordinator in the mesh network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TI suggested solution required a Linux based device, making it not suitable for Senior Design 2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Open Thread (Zigbee’s successor), also requires linux devices</a:t>
            </a:r>
            <a:endParaRPr/>
          </a:p>
        </p:txBody>
      </p:sp>
      <p:pic>
        <p:nvPicPr>
          <p:cNvPr id="236" name="Google Shape;236;p26"/>
          <p:cNvPicPr preferRelativeResize="0"/>
          <p:nvPr/>
        </p:nvPicPr>
        <p:blipFill rotWithShape="1">
          <a:blip r:embed="rId3">
            <a:alphaModFix/>
          </a:blip>
          <a:srcRect b="1460" l="12285" r="14368" t="7820"/>
          <a:stretch/>
        </p:blipFill>
        <p:spPr>
          <a:xfrm>
            <a:off x="4462900" y="1427375"/>
            <a:ext cx="4183802" cy="291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6"/>
          <p:cNvPicPr preferRelativeResize="0"/>
          <p:nvPr/>
        </p:nvPicPr>
        <p:blipFill rotWithShape="1">
          <a:blip r:embed="rId4">
            <a:alphaModFix/>
          </a:blip>
          <a:srcRect b="99" l="0" r="0" t="89"/>
          <a:stretch/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Connection consideration: LoRa</a:t>
            </a:r>
            <a:endParaRPr/>
          </a:p>
        </p:txBody>
      </p:sp>
      <p:sp>
        <p:nvSpPr>
          <p:cNvPr id="243" name="Google Shape;243;p27"/>
          <p:cNvSpPr txBox="1"/>
          <p:nvPr>
            <p:ph idx="1" type="body"/>
          </p:nvPr>
        </p:nvSpPr>
        <p:spPr>
          <a:xfrm>
            <a:off x="614750" y="1424075"/>
            <a:ext cx="3763200" cy="30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Star topology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Utilized LoRa (long range), allowing long distance connections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Abundant Arduino libraries from previous maker, providing useful function to transport data through cloud  services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Arduino</a:t>
            </a:r>
            <a:r>
              <a:rPr lang="en"/>
              <a:t> libraries for LoRa extension are also readily available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7"/>
          <p:cNvSpPr/>
          <p:nvPr/>
        </p:nvSpPr>
        <p:spPr>
          <a:xfrm>
            <a:off x="4464300" y="1371575"/>
            <a:ext cx="4194600" cy="296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27"/>
          <p:cNvPicPr preferRelativeResize="0"/>
          <p:nvPr/>
        </p:nvPicPr>
        <p:blipFill rotWithShape="1">
          <a:blip r:embed="rId3">
            <a:alphaModFix/>
          </a:blip>
          <a:srcRect b="0" l="0" r="38901" t="11590"/>
          <a:stretch/>
        </p:blipFill>
        <p:spPr>
          <a:xfrm>
            <a:off x="4701500" y="1478838"/>
            <a:ext cx="4000599" cy="264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7"/>
          <p:cNvPicPr preferRelativeResize="0"/>
          <p:nvPr/>
        </p:nvPicPr>
        <p:blipFill rotWithShape="1">
          <a:blip r:embed="rId4">
            <a:alphaModFix/>
          </a:blip>
          <a:srcRect b="99" l="0" r="0" t="89"/>
          <a:stretch/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Actuator consideration</a:t>
            </a:r>
            <a:r>
              <a:rPr lang="en"/>
              <a:t>: Servo</a:t>
            </a:r>
            <a:endParaRPr/>
          </a:p>
        </p:txBody>
      </p:sp>
      <p:sp>
        <p:nvSpPr>
          <p:cNvPr id="252" name="Google Shape;252;p28"/>
          <p:cNvSpPr txBox="1"/>
          <p:nvPr>
            <p:ph idx="1" type="body"/>
          </p:nvPr>
        </p:nvSpPr>
        <p:spPr>
          <a:xfrm>
            <a:off x="508900" y="1404375"/>
            <a:ext cx="4557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Servo consume a lot of power, as a standard servo can have stall current up to 1 Amps, not suitable for long time operation such as IoT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 load switch can be  used to control the servo’s power pin, turning off when it’s not in use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 solution for future revision is to add a current regulator, keeping the current through the servo at a constant current</a:t>
            </a:r>
            <a:endParaRPr/>
          </a:p>
        </p:txBody>
      </p:sp>
      <p:pic>
        <p:nvPicPr>
          <p:cNvPr id="253" name="Google Shape;25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9200" y="1079250"/>
            <a:ext cx="3067550" cy="242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9200" y="3654000"/>
            <a:ext cx="2554465" cy="9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8"/>
          <p:cNvPicPr preferRelativeResize="0"/>
          <p:nvPr/>
        </p:nvPicPr>
        <p:blipFill rotWithShape="1">
          <a:blip r:embed="rId5">
            <a:alphaModFix/>
          </a:blip>
          <a:srcRect b="99" l="0" r="0" t="89"/>
          <a:stretch/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/>
          <p:nvPr>
            <p:ph type="title"/>
          </p:nvPr>
        </p:nvSpPr>
        <p:spPr>
          <a:xfrm>
            <a:off x="1297500" y="2114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Realistic design constraints</a:t>
            </a:r>
            <a:endParaRPr/>
          </a:p>
        </p:txBody>
      </p:sp>
      <p:sp>
        <p:nvSpPr>
          <p:cNvPr id="261" name="Google Shape;261;p29"/>
          <p:cNvSpPr txBox="1"/>
          <p:nvPr>
            <p:ph idx="1" type="body"/>
          </p:nvPr>
        </p:nvSpPr>
        <p:spPr>
          <a:xfrm>
            <a:off x="1297500" y="2813075"/>
            <a:ext cx="70389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Vinh Tran</a:t>
            </a:r>
            <a:endParaRPr/>
          </a:p>
        </p:txBody>
      </p:sp>
      <p:cxnSp>
        <p:nvCxnSpPr>
          <p:cNvPr id="262" name="Google Shape;262;p29"/>
          <p:cNvCxnSpPr/>
          <p:nvPr/>
        </p:nvCxnSpPr>
        <p:spPr>
          <a:xfrm>
            <a:off x="1263375" y="2693650"/>
            <a:ext cx="7038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Safety concern: Lipo batteries</a:t>
            </a:r>
            <a:endParaRPr/>
          </a:p>
        </p:txBody>
      </p:sp>
      <p:sp>
        <p:nvSpPr>
          <p:cNvPr id="268" name="Google Shape;268;p30"/>
          <p:cNvSpPr txBox="1"/>
          <p:nvPr>
            <p:ph idx="1" type="body"/>
          </p:nvPr>
        </p:nvSpPr>
        <p:spPr>
          <a:xfrm>
            <a:off x="690225" y="1567550"/>
            <a:ext cx="445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Can be a fire </a:t>
            </a:r>
            <a:r>
              <a:rPr lang="en"/>
              <a:t>hazard if poorly made, poorly protected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Need to be protection against physical impact and production errors (can lead to  overcharged, or shorted terminals)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Must consider purchasing high quality, with protection circuit, lipo batteries from trusted manufacture</a:t>
            </a:r>
            <a:endParaRPr/>
          </a:p>
        </p:txBody>
      </p:sp>
      <p:pic>
        <p:nvPicPr>
          <p:cNvPr id="269" name="Google Shape;269;p30"/>
          <p:cNvPicPr preferRelativeResize="0"/>
          <p:nvPr/>
        </p:nvPicPr>
        <p:blipFill rotWithShape="1">
          <a:blip r:embed="rId3">
            <a:alphaModFix/>
          </a:blip>
          <a:srcRect b="14583" l="14005" r="5962" t="13716"/>
          <a:stretch/>
        </p:blipFill>
        <p:spPr>
          <a:xfrm>
            <a:off x="5273025" y="1567550"/>
            <a:ext cx="3116275" cy="278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0"/>
          <p:cNvSpPr/>
          <p:nvPr/>
        </p:nvSpPr>
        <p:spPr>
          <a:xfrm rot="1653128">
            <a:off x="5779770" y="2038705"/>
            <a:ext cx="1962575" cy="1358614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Google Shape;271;p30"/>
          <p:cNvPicPr preferRelativeResize="0"/>
          <p:nvPr/>
        </p:nvPicPr>
        <p:blipFill rotWithShape="1">
          <a:blip r:embed="rId4">
            <a:alphaModFix/>
          </a:blip>
          <a:srcRect b="99" l="0" r="0" t="89"/>
          <a:stretch/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1"/>
          <p:cNvSpPr txBox="1"/>
          <p:nvPr>
            <p:ph type="title"/>
          </p:nvPr>
        </p:nvSpPr>
        <p:spPr>
          <a:xfrm>
            <a:off x="1297500" y="2114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Internet of Things (IoT) &amp; Mobile Application</a:t>
            </a:r>
            <a:endParaRPr/>
          </a:p>
        </p:txBody>
      </p:sp>
      <p:sp>
        <p:nvSpPr>
          <p:cNvPr id="277" name="Google Shape;277;p31"/>
          <p:cNvSpPr txBox="1"/>
          <p:nvPr>
            <p:ph idx="1" type="body"/>
          </p:nvPr>
        </p:nvSpPr>
        <p:spPr>
          <a:xfrm>
            <a:off x="1297500" y="2813075"/>
            <a:ext cx="70389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Muhamad Elassar</a:t>
            </a:r>
            <a:endParaRPr/>
          </a:p>
        </p:txBody>
      </p:sp>
      <p:cxnSp>
        <p:nvCxnSpPr>
          <p:cNvPr id="278" name="Google Shape;278;p31"/>
          <p:cNvCxnSpPr/>
          <p:nvPr/>
        </p:nvCxnSpPr>
        <p:spPr>
          <a:xfrm>
            <a:off x="1263375" y="2693650"/>
            <a:ext cx="7038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79" name="Google Shape;27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50" y="137150"/>
            <a:ext cx="914401" cy="9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Members</a:t>
            </a:r>
            <a:r>
              <a:rPr lang="en"/>
              <a:t>:</a:t>
            </a:r>
            <a:endParaRPr/>
          </a:p>
        </p:txBody>
      </p:sp>
      <p:pic>
        <p:nvPicPr>
          <p:cNvPr id="141" name="Google Shape;14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500" y="1058850"/>
            <a:ext cx="1421800" cy="14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2300" y="1056900"/>
            <a:ext cx="1421800" cy="142572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4"/>
          <p:cNvSpPr txBox="1"/>
          <p:nvPr/>
        </p:nvSpPr>
        <p:spPr>
          <a:xfrm>
            <a:off x="2861300" y="1058850"/>
            <a:ext cx="198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Yoseph Hassan </a:t>
            </a: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Computer Engineer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14"/>
          <p:cNvSpPr txBox="1"/>
          <p:nvPr/>
        </p:nvSpPr>
        <p:spPr>
          <a:xfrm>
            <a:off x="2861300" y="3015025"/>
            <a:ext cx="198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Muhamad Elassar</a:t>
            </a: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Computer Engineer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14"/>
          <p:cNvSpPr txBox="1"/>
          <p:nvPr/>
        </p:nvSpPr>
        <p:spPr>
          <a:xfrm>
            <a:off x="6556100" y="1058850"/>
            <a:ext cx="198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Joseph Mansy</a:t>
            </a:r>
            <a:b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Computer Engineer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6" name="Google Shape;146;p14"/>
          <p:cNvPicPr preferRelativeResize="0"/>
          <p:nvPr/>
        </p:nvPicPr>
        <p:blipFill rotWithShape="1">
          <a:blip r:embed="rId5">
            <a:alphaModFix/>
          </a:blip>
          <a:srcRect b="99" l="0" r="0" t="89"/>
          <a:stretch/>
        </p:blipFill>
        <p:spPr>
          <a:xfrm>
            <a:off x="4992300" y="2924825"/>
            <a:ext cx="1421799" cy="142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4"/>
          <p:cNvSpPr txBox="1"/>
          <p:nvPr/>
        </p:nvSpPr>
        <p:spPr>
          <a:xfrm>
            <a:off x="6556100" y="3015025"/>
            <a:ext cx="1892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Vinh Tran</a:t>
            </a:r>
            <a:b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Electrical Engineer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8" name="Google Shape;14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7500" y="2924825"/>
            <a:ext cx="1421800" cy="142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Internet of Things (IoT)</a:t>
            </a:r>
            <a:endParaRPr/>
          </a:p>
        </p:txBody>
      </p:sp>
      <p:sp>
        <p:nvSpPr>
          <p:cNvPr id="285" name="Google Shape;285;p32"/>
          <p:cNvSpPr txBox="1"/>
          <p:nvPr>
            <p:ph idx="1" type="body"/>
          </p:nvPr>
        </p:nvSpPr>
        <p:spPr>
          <a:xfrm>
            <a:off x="1297500" y="1567550"/>
            <a:ext cx="63138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</a:t>
            </a:r>
            <a:r>
              <a:rPr lang="en"/>
              <a:t>escribes the network of billions of physical devices that are connected to the internet, all collecting and sharing data.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Devices known as “things”.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Includes sensors, software, and other technologies.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Data is sent to the cloud to be analyzed and managed.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4850" y="3074025"/>
            <a:ext cx="2212598" cy="147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2450" y="137150"/>
            <a:ext cx="914401" cy="9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Services</a:t>
            </a:r>
            <a:endParaRPr/>
          </a:p>
        </p:txBody>
      </p:sp>
      <p:sp>
        <p:nvSpPr>
          <p:cNvPr id="293" name="Google Shape;293;p33"/>
          <p:cNvSpPr txBox="1"/>
          <p:nvPr>
            <p:ph idx="1" type="body"/>
          </p:nvPr>
        </p:nvSpPr>
        <p:spPr>
          <a:xfrm>
            <a:off x="1297500" y="1567550"/>
            <a:ext cx="44358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Acts as connector to manage data that is sent/received between IoT devices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Mobile application sends commands to cloud service and receives data back.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User’s data is stored in the cloud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Top choices: AWS IoT, Microsoft Azure IoT, Google Cloud IoT, Arduino IoT Cloud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 have decided to move forward with Arduino IoT Cloud</a:t>
            </a:r>
            <a:endParaRPr/>
          </a:p>
        </p:txBody>
      </p:sp>
      <p:pic>
        <p:nvPicPr>
          <p:cNvPr id="294" name="Google Shape;29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8750" y="2041275"/>
            <a:ext cx="985925" cy="9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8100" y="3292875"/>
            <a:ext cx="1974499" cy="57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2574" y="1585825"/>
            <a:ext cx="1752750" cy="985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70037" y="2629125"/>
            <a:ext cx="1145275" cy="78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2450" y="137150"/>
            <a:ext cx="914401" cy="9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Application</a:t>
            </a:r>
            <a:endParaRPr/>
          </a:p>
        </p:txBody>
      </p:sp>
      <p:sp>
        <p:nvSpPr>
          <p:cNvPr id="304" name="Google Shape;304;p34"/>
          <p:cNvSpPr txBox="1"/>
          <p:nvPr>
            <p:ph idx="1" type="body"/>
          </p:nvPr>
        </p:nvSpPr>
        <p:spPr>
          <a:xfrm>
            <a:off x="1297500" y="1567550"/>
            <a:ext cx="4738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Allows user to interface with IoT devices so they can view and send data.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Displays different room temperatures.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User can change the temperature in each room with click of a button.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Decided to go with cross-platform framework to allow both Android and iOS users.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Top choices: React Native, Flutter, Arduino IoT Cloud built-in dashboard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Final Choice: Arduino IoT Cloud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Took advantage of Arduino IoT built-in dashboard</a:t>
            </a:r>
            <a:endParaRPr/>
          </a:p>
        </p:txBody>
      </p:sp>
      <p:pic>
        <p:nvPicPr>
          <p:cNvPr id="305" name="Google Shape;30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6575" y="1950150"/>
            <a:ext cx="1807101" cy="127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5251" y="1567550"/>
            <a:ext cx="995473" cy="74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1825" y="3301700"/>
            <a:ext cx="2278899" cy="74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92450" y="137150"/>
            <a:ext cx="914401" cy="9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Application</a:t>
            </a:r>
            <a:endParaRPr/>
          </a:p>
        </p:txBody>
      </p:sp>
      <p:pic>
        <p:nvPicPr>
          <p:cNvPr id="314" name="Google Shape;31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1413" y="1204200"/>
            <a:ext cx="1601176" cy="346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2440" y="137160"/>
            <a:ext cx="914399" cy="9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Central IoT Hub</a:t>
            </a:r>
            <a:endParaRPr/>
          </a:p>
        </p:txBody>
      </p:sp>
      <p:sp>
        <p:nvSpPr>
          <p:cNvPr id="321" name="Google Shape;321;p36"/>
          <p:cNvSpPr txBox="1"/>
          <p:nvPr>
            <p:ph idx="1" type="body"/>
          </p:nvPr>
        </p:nvSpPr>
        <p:spPr>
          <a:xfrm>
            <a:off x="1297500" y="1567550"/>
            <a:ext cx="3274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Receives temperature commands from user via WiFi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Sends commands to air vents and temperature sensors via LoRa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Tracks reported temperatures from each room and determines which vent to open/close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Board Specifications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MCU: Arduino ATSAMD21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WiFi: U-Blox NINA-W102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LoRa: SparkFun Elect RFM69HCW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Power: 12v to 3.3v Buck Regulator, Texas Instrument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200">
                <a:solidFill>
                  <a:srgbClr val="DCDDDE"/>
                </a:solidFill>
                <a:latin typeface="Arial"/>
                <a:ea typeface="Arial"/>
                <a:cs typeface="Arial"/>
                <a:sym typeface="Arial"/>
              </a:rPr>
              <a:t>LCD: 240 x 320 Color LCD</a:t>
            </a:r>
            <a:endParaRPr/>
          </a:p>
        </p:txBody>
      </p:sp>
      <p:pic>
        <p:nvPicPr>
          <p:cNvPr id="322" name="Google Shape;32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0450" y="1567550"/>
            <a:ext cx="1605950" cy="1565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2950" y="1567549"/>
            <a:ext cx="1506750" cy="109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6"/>
          <p:cNvPicPr preferRelativeResize="0"/>
          <p:nvPr/>
        </p:nvPicPr>
        <p:blipFill rotWithShape="1">
          <a:blip r:embed="rId6">
            <a:alphaModFix/>
          </a:blip>
          <a:srcRect b="0" l="2267" r="0" t="0"/>
          <a:stretch/>
        </p:blipFill>
        <p:spPr>
          <a:xfrm>
            <a:off x="6730450" y="3295750"/>
            <a:ext cx="1605947" cy="106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5034" y="3295750"/>
            <a:ext cx="1057966" cy="106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Central IoT Hub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1265" y="921825"/>
            <a:ext cx="5381460" cy="422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IoT Sensor</a:t>
            </a:r>
            <a:endParaRPr/>
          </a:p>
        </p:txBody>
      </p:sp>
      <p:sp>
        <p:nvSpPr>
          <p:cNvPr id="339" name="Google Shape;339;p38"/>
          <p:cNvSpPr txBox="1"/>
          <p:nvPr>
            <p:ph idx="1" type="body"/>
          </p:nvPr>
        </p:nvSpPr>
        <p:spPr>
          <a:xfrm>
            <a:off x="1297500" y="1567550"/>
            <a:ext cx="3274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Sends temperature readings to Central Hub periodically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Senses temperature readings to within +/- 1°C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Board Specifications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MCU: Arduino ATSAMD21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LoRa: SparkFun Elect RFM69HCW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Sensor: Texas Instruments Analog Temperature Sensor TMP235A4DCKR</a:t>
            </a:r>
            <a:endParaRPr/>
          </a:p>
        </p:txBody>
      </p:sp>
      <p:pic>
        <p:nvPicPr>
          <p:cNvPr id="340" name="Google Shape;34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4100" y="1587775"/>
            <a:ext cx="1582300" cy="10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1903" y="1587775"/>
            <a:ext cx="1057772" cy="10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8"/>
          <p:cNvPicPr preferRelativeResize="0"/>
          <p:nvPr/>
        </p:nvPicPr>
        <p:blipFill rotWithShape="1">
          <a:blip r:embed="rId6">
            <a:alphaModFix/>
          </a:blip>
          <a:srcRect b="14583" l="0" r="0" t="13716"/>
          <a:stretch/>
        </p:blipFill>
        <p:spPr>
          <a:xfrm>
            <a:off x="6754100" y="2726050"/>
            <a:ext cx="1582300" cy="113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IoT Sensor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0" name="Google Shape;35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05" y="1085700"/>
            <a:ext cx="8974389" cy="398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IoT Vents</a:t>
            </a:r>
            <a:endParaRPr/>
          </a:p>
        </p:txBody>
      </p:sp>
      <p:sp>
        <p:nvSpPr>
          <p:cNvPr id="357" name="Google Shape;357;p40"/>
          <p:cNvSpPr txBox="1"/>
          <p:nvPr>
            <p:ph idx="1" type="body"/>
          </p:nvPr>
        </p:nvSpPr>
        <p:spPr>
          <a:xfrm>
            <a:off x="1297500" y="1567550"/>
            <a:ext cx="3274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Takes commands from the hub to open and close vents with the servo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Board Specifications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MCU: Arduino ATSAMD21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LoRa: SparkFun Elect RFM69HCW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Servo: SG-90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8" name="Google Shape;35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0"/>
          <p:cNvPicPr preferRelativeResize="0"/>
          <p:nvPr/>
        </p:nvPicPr>
        <p:blipFill rotWithShape="1">
          <a:blip r:embed="rId4">
            <a:alphaModFix/>
          </a:blip>
          <a:srcRect b="8333" l="0" r="0" t="13191"/>
          <a:stretch/>
        </p:blipFill>
        <p:spPr>
          <a:xfrm>
            <a:off x="6826981" y="2729525"/>
            <a:ext cx="1533019" cy="9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0"/>
          <p:cNvPicPr preferRelativeResize="0"/>
          <p:nvPr/>
        </p:nvPicPr>
        <p:blipFill rotWithShape="1">
          <a:blip r:embed="rId5">
            <a:alphaModFix/>
          </a:blip>
          <a:srcRect b="14583" l="0" r="0" t="13716"/>
          <a:stretch/>
        </p:blipFill>
        <p:spPr>
          <a:xfrm>
            <a:off x="6829650" y="1540550"/>
            <a:ext cx="1533025" cy="109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46253" y="1540550"/>
            <a:ext cx="1093696" cy="109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IoT Vents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41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8" name="Google Shape;36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65196"/>
            <a:ext cx="9143999" cy="3975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 txBox="1"/>
          <p:nvPr>
            <p:ph type="title"/>
          </p:nvPr>
        </p:nvSpPr>
        <p:spPr>
          <a:xfrm>
            <a:off x="1297500" y="2114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Goals &amp; Objectives</a:t>
            </a:r>
            <a:endParaRPr/>
          </a:p>
        </p:txBody>
      </p:sp>
      <p:sp>
        <p:nvSpPr>
          <p:cNvPr id="154" name="Google Shape;154;p15"/>
          <p:cNvSpPr txBox="1"/>
          <p:nvPr>
            <p:ph idx="1" type="body"/>
          </p:nvPr>
        </p:nvSpPr>
        <p:spPr>
          <a:xfrm>
            <a:off x="1297500" y="2813075"/>
            <a:ext cx="70389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Yoseph Hassan</a:t>
            </a:r>
            <a:endParaRPr/>
          </a:p>
        </p:txBody>
      </p:sp>
      <p:cxnSp>
        <p:nvCxnSpPr>
          <p:cNvPr id="155" name="Google Shape;155;p15"/>
          <p:cNvCxnSpPr/>
          <p:nvPr/>
        </p:nvCxnSpPr>
        <p:spPr>
          <a:xfrm>
            <a:off x="1263375" y="2693650"/>
            <a:ext cx="7038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Central IoT Hub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5" name="Google Shape;37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625" y="1181325"/>
            <a:ext cx="3837375" cy="3511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0400" y="1171788"/>
            <a:ext cx="3838395" cy="353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2"/>
          <p:cNvPicPr preferRelativeResize="0"/>
          <p:nvPr/>
        </p:nvPicPr>
        <p:blipFill rotWithShape="1">
          <a:blip r:embed="rId5">
            <a:alphaModFix/>
          </a:blip>
          <a:srcRect b="99" l="0" r="0" t="89"/>
          <a:stretch/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IoT Sensor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3" name="Google Shape;38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025" y="1155450"/>
            <a:ext cx="3689795" cy="35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7920" y="1155450"/>
            <a:ext cx="3718479" cy="353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3"/>
          <p:cNvPicPr preferRelativeResize="0"/>
          <p:nvPr/>
        </p:nvPicPr>
        <p:blipFill rotWithShape="1">
          <a:blip r:embed="rId5">
            <a:alphaModFix/>
          </a:blip>
          <a:srcRect b="99" l="0" r="0" t="89"/>
          <a:stretch/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IoT Vents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600" y="1148875"/>
            <a:ext cx="3737831" cy="35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9631" y="1155450"/>
            <a:ext cx="3750006" cy="35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4"/>
          <p:cNvPicPr preferRelativeResize="0"/>
          <p:nvPr/>
        </p:nvPicPr>
        <p:blipFill rotWithShape="1">
          <a:blip r:embed="rId5">
            <a:alphaModFix/>
          </a:blip>
          <a:srcRect b="99" l="0" r="0" t="89"/>
          <a:stretch/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5"/>
          <p:cNvSpPr txBox="1"/>
          <p:nvPr>
            <p:ph type="title"/>
          </p:nvPr>
        </p:nvSpPr>
        <p:spPr>
          <a:xfrm>
            <a:off x="1297500" y="2114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Successes and Difficulties</a:t>
            </a:r>
            <a:endParaRPr/>
          </a:p>
        </p:txBody>
      </p:sp>
      <p:sp>
        <p:nvSpPr>
          <p:cNvPr id="399" name="Google Shape;399;p45"/>
          <p:cNvSpPr txBox="1"/>
          <p:nvPr>
            <p:ph idx="1" type="body"/>
          </p:nvPr>
        </p:nvSpPr>
        <p:spPr>
          <a:xfrm>
            <a:off x="1297500" y="2813075"/>
            <a:ext cx="70389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J</a:t>
            </a:r>
            <a:r>
              <a:rPr lang="en"/>
              <a:t>oseph &amp; Muhamad</a:t>
            </a:r>
            <a:endParaRPr/>
          </a:p>
        </p:txBody>
      </p:sp>
      <p:cxnSp>
        <p:nvCxnSpPr>
          <p:cNvPr id="400" name="Google Shape;400;p45"/>
          <p:cNvCxnSpPr/>
          <p:nvPr/>
        </p:nvCxnSpPr>
        <p:spPr>
          <a:xfrm>
            <a:off x="1263375" y="2693650"/>
            <a:ext cx="7038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Application/Cloud</a:t>
            </a:r>
            <a:endParaRPr/>
          </a:p>
        </p:txBody>
      </p:sp>
      <p:sp>
        <p:nvSpPr>
          <p:cNvPr id="406" name="Google Shape;406;p46"/>
          <p:cNvSpPr txBox="1"/>
          <p:nvPr>
            <p:ph idx="1" type="body"/>
          </p:nvPr>
        </p:nvSpPr>
        <p:spPr>
          <a:xfrm>
            <a:off x="1297500" y="1567550"/>
            <a:ext cx="3274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Successes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Arduino IoT Cloud provides easy-to-use front end functionalities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Smooth debugging process</a:t>
            </a:r>
            <a:endParaRPr/>
          </a:p>
        </p:txBody>
      </p:sp>
      <p:sp>
        <p:nvSpPr>
          <p:cNvPr id="407" name="Google Shape;407;p46"/>
          <p:cNvSpPr txBox="1"/>
          <p:nvPr>
            <p:ph idx="1" type="body"/>
          </p:nvPr>
        </p:nvSpPr>
        <p:spPr>
          <a:xfrm>
            <a:off x="4817950" y="1567550"/>
            <a:ext cx="3274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Difficulties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Limited hardware to test with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Need to constantly make sure is compatible with any embedded changes</a:t>
            </a:r>
            <a:endParaRPr/>
          </a:p>
        </p:txBody>
      </p:sp>
      <p:pic>
        <p:nvPicPr>
          <p:cNvPr id="408" name="Google Shape;40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50" y="137150"/>
            <a:ext cx="914401" cy="9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Embedded/Hardware</a:t>
            </a:r>
            <a:endParaRPr/>
          </a:p>
        </p:txBody>
      </p:sp>
      <p:sp>
        <p:nvSpPr>
          <p:cNvPr id="414" name="Google Shape;414;p47"/>
          <p:cNvSpPr txBox="1"/>
          <p:nvPr>
            <p:ph idx="1" type="body"/>
          </p:nvPr>
        </p:nvSpPr>
        <p:spPr>
          <a:xfrm>
            <a:off x="1297500" y="1567550"/>
            <a:ext cx="3274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Successes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Hardware is more than powerful enough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LoRa radios are more than powerful enough to reliably transmit across a full scale house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Tests show transmission from 300ft</a:t>
            </a:r>
            <a:endParaRPr/>
          </a:p>
        </p:txBody>
      </p:sp>
      <p:pic>
        <p:nvPicPr>
          <p:cNvPr id="415" name="Google Shape;41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7"/>
          <p:cNvSpPr txBox="1"/>
          <p:nvPr>
            <p:ph idx="1" type="body"/>
          </p:nvPr>
        </p:nvSpPr>
        <p:spPr>
          <a:xfrm>
            <a:off x="4817950" y="1567550"/>
            <a:ext cx="3274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Difficulties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Arduino IDE is limited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VS Code + PlaformIO mitigates this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Wiring issues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Bugs may be software or hardware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Changes in design mean pcb needs to be updated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Delays ordering of parts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8"/>
          <p:cNvSpPr txBox="1"/>
          <p:nvPr>
            <p:ph type="title"/>
          </p:nvPr>
        </p:nvSpPr>
        <p:spPr>
          <a:xfrm>
            <a:off x="1297500" y="2114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Administrative Content</a:t>
            </a:r>
            <a:endParaRPr/>
          </a:p>
        </p:txBody>
      </p:sp>
      <p:sp>
        <p:nvSpPr>
          <p:cNvPr id="422" name="Google Shape;422;p48"/>
          <p:cNvSpPr txBox="1"/>
          <p:nvPr>
            <p:ph idx="1" type="body"/>
          </p:nvPr>
        </p:nvSpPr>
        <p:spPr>
          <a:xfrm>
            <a:off x="1297500" y="2813075"/>
            <a:ext cx="70389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Yoseph Hassan</a:t>
            </a:r>
            <a:endParaRPr/>
          </a:p>
        </p:txBody>
      </p:sp>
      <p:cxnSp>
        <p:nvCxnSpPr>
          <p:cNvPr id="423" name="Google Shape;423;p48"/>
          <p:cNvCxnSpPr/>
          <p:nvPr/>
        </p:nvCxnSpPr>
        <p:spPr>
          <a:xfrm>
            <a:off x="1263375" y="2693650"/>
            <a:ext cx="7038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9"/>
          <p:cNvSpPr txBox="1"/>
          <p:nvPr>
            <p:ph type="title"/>
          </p:nvPr>
        </p:nvSpPr>
        <p:spPr>
          <a:xfrm>
            <a:off x="3360550" y="-482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Budget</a:t>
            </a:r>
            <a:endParaRPr/>
          </a:p>
        </p:txBody>
      </p:sp>
      <p:graphicFrame>
        <p:nvGraphicFramePr>
          <p:cNvPr id="429" name="Google Shape;429;p49"/>
          <p:cNvGraphicFramePr/>
          <p:nvPr/>
        </p:nvGraphicFramePr>
        <p:xfrm>
          <a:off x="1075613" y="451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{1A668300-7519-413D-BC8F-D0A4D9046FAC}</a:tableStyleId>
              </a:tblPr>
              <a:tblGrid>
                <a:gridCol w="1398550"/>
                <a:gridCol w="1398550"/>
                <a:gridCol w="1398550"/>
                <a:gridCol w="1398550"/>
                <a:gridCol w="1398550"/>
              </a:tblGrid>
              <a:tr h="297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Sub System</a:t>
                      </a:r>
                      <a:endParaRPr b="1"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Item</a:t>
                      </a:r>
                      <a:endParaRPr b="1"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 b="1"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 Per Item</a:t>
                      </a:r>
                      <a:endParaRPr b="1"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 Estimate</a:t>
                      </a:r>
                      <a:endParaRPr b="1"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279100"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Central Hub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WiFi Module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1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$8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$8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816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LCD Display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1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$9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$9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914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Relays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3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41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IoT Sensor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Temperature Sensor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2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$0.5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7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IoT Vents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Servo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2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80400"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All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Custom PCBs &amp; SMD Components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$20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$100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791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MCU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$3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791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Radio Module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$25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79100"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Heating &amp; Cooling System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Peltier Module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1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791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Heatsink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1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791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Fan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1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$60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7910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Misc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Arduino Dev Kits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3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$20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$60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791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Cloud Services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1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791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chemeClr val="lt1"/>
                          </a:solidFill>
                        </a:rPr>
                        <a:t>Total</a:t>
                      </a:r>
                      <a:endParaRPr b="1"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~ $430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Progress:</a:t>
            </a:r>
            <a:endParaRPr/>
          </a:p>
        </p:txBody>
      </p:sp>
      <p:pic>
        <p:nvPicPr>
          <p:cNvPr id="435" name="Google Shape;43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0075" y="1307850"/>
            <a:ext cx="5663857" cy="35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61" name="Google Shape;161;p16"/>
          <p:cNvSpPr txBox="1"/>
          <p:nvPr>
            <p:ph idx="1" type="body"/>
          </p:nvPr>
        </p:nvSpPr>
        <p:spPr>
          <a:xfrm>
            <a:off x="1297500" y="117187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Current HVAC systems are not flexible enough to provide temperature zones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Extremely i</a:t>
            </a:r>
            <a:r>
              <a:rPr lang="en" sz="1600"/>
              <a:t>nefficient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Imbalance in temperature throughout household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Different individuals desire different temperatures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Improve overall conventionality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Existing similar products are expensive and often ineffective</a:t>
            </a:r>
            <a:endParaRPr sz="1600"/>
          </a:p>
        </p:txBody>
      </p:sp>
      <p:pic>
        <p:nvPicPr>
          <p:cNvPr id="162" name="Google Shape;16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Solution/Goals</a:t>
            </a:r>
            <a:endParaRPr/>
          </a:p>
        </p:txBody>
      </p:sp>
      <p:sp>
        <p:nvSpPr>
          <p:cNvPr id="168" name="Google Shape;168;p17"/>
          <p:cNvSpPr txBox="1"/>
          <p:nvPr>
            <p:ph idx="1" type="body"/>
          </p:nvPr>
        </p:nvSpPr>
        <p:spPr>
          <a:xfrm>
            <a:off x="1297500" y="11161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Design IoT system for smart AC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Provide proof of concept which can be easily scaled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Implement distributed system with multiple microcontrollers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Develop mobile application which connects to central hub via WiFi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Allow users to individually control temperature in different rooms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Design an easy to use application interface for controlling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Allow IoT system to maintain temperatures in </a:t>
            </a:r>
            <a:r>
              <a:rPr lang="en" sz="1600"/>
              <a:t>different</a:t>
            </a:r>
            <a:r>
              <a:rPr lang="en" sz="1600"/>
              <a:t> rooms</a:t>
            </a:r>
            <a:endParaRPr sz="1600"/>
          </a:p>
        </p:txBody>
      </p:sp>
      <p:pic>
        <p:nvPicPr>
          <p:cNvPr id="169" name="Google Shape;16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Requirements</a:t>
            </a:r>
            <a:endParaRPr/>
          </a:p>
        </p:txBody>
      </p:sp>
      <p:sp>
        <p:nvSpPr>
          <p:cNvPr id="175" name="Google Shape;175;p18"/>
          <p:cNvSpPr txBox="1"/>
          <p:nvPr>
            <p:ph idx="1" type="body"/>
          </p:nvPr>
        </p:nvSpPr>
        <p:spPr>
          <a:xfrm>
            <a:off x="1297500" y="11161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Independent temperature control per room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Update of temperature targets via web application interface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Easily scalable into full size model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Components</a:t>
            </a:r>
            <a:r>
              <a:rPr lang="en" sz="1600"/>
              <a:t> will communicate wirelessly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System shall sense temperature readings within ±1°C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Central hub will interface with existing home HVAC system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Central hub sends signals to vent dampers</a:t>
            </a:r>
            <a:endParaRPr sz="1600"/>
          </a:p>
        </p:txBody>
      </p:sp>
      <p:pic>
        <p:nvPicPr>
          <p:cNvPr id="176" name="Google Shape;17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Requirements</a:t>
            </a:r>
            <a:endParaRPr/>
          </a:p>
        </p:txBody>
      </p:sp>
      <p:sp>
        <p:nvSpPr>
          <p:cNvPr id="182" name="Google Shape;182;p19"/>
          <p:cNvSpPr txBox="1"/>
          <p:nvPr>
            <p:ph idx="1" type="body"/>
          </p:nvPr>
        </p:nvSpPr>
        <p:spPr>
          <a:xfrm>
            <a:off x="1297500" y="11161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Mobile application will communicate with central hub via WiFi and a cloud service.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Mobile application will handle temperature request and relay them over to the central hub.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Application will allow for a feature which registers specific users associated with certain rooms.</a:t>
            </a:r>
            <a:endParaRPr sz="1600"/>
          </a:p>
        </p:txBody>
      </p:sp>
      <p:pic>
        <p:nvPicPr>
          <p:cNvPr id="183" name="Google Shape;18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Constraints &amp; Restrictions</a:t>
            </a:r>
            <a:endParaRPr/>
          </a:p>
        </p:txBody>
      </p:sp>
      <p:sp>
        <p:nvSpPr>
          <p:cNvPr id="189" name="Google Shape;189;p20"/>
          <p:cNvSpPr txBox="1"/>
          <p:nvPr>
            <p:ph idx="1" type="body"/>
          </p:nvPr>
        </p:nvSpPr>
        <p:spPr>
          <a:xfrm>
            <a:off x="1297500" y="11161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Budget Limit: $450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Total power draw: ≤10w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Relatively</a:t>
            </a:r>
            <a:r>
              <a:rPr lang="en" sz="1600"/>
              <a:t> easy to use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30 minutes to learn all features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Easily scalable interface</a:t>
            </a:r>
            <a:endParaRPr sz="1600"/>
          </a:p>
        </p:txBody>
      </p:sp>
      <p:pic>
        <p:nvPicPr>
          <p:cNvPr id="190" name="Google Shape;1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"/>
          <p:cNvSpPr txBox="1"/>
          <p:nvPr>
            <p:ph type="title"/>
          </p:nvPr>
        </p:nvSpPr>
        <p:spPr>
          <a:xfrm>
            <a:off x="1297500" y="2114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Design &amp; Implementation</a:t>
            </a:r>
            <a:endParaRPr/>
          </a:p>
        </p:txBody>
      </p:sp>
      <p:sp>
        <p:nvSpPr>
          <p:cNvPr id="196" name="Google Shape;196;p21"/>
          <p:cNvSpPr txBox="1"/>
          <p:nvPr>
            <p:ph idx="1" type="body"/>
          </p:nvPr>
        </p:nvSpPr>
        <p:spPr>
          <a:xfrm>
            <a:off x="1297500" y="2813075"/>
            <a:ext cx="70389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Joseph Mansy</a:t>
            </a:r>
            <a:endParaRPr/>
          </a:p>
        </p:txBody>
      </p:sp>
      <p:cxnSp>
        <p:nvCxnSpPr>
          <p:cNvPr id="197" name="Google Shape;197;p21"/>
          <p:cNvCxnSpPr/>
          <p:nvPr/>
        </p:nvCxnSpPr>
        <p:spPr>
          <a:xfrm>
            <a:off x="1263375" y="2693650"/>
            <a:ext cx="7038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